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1" r:id="rId3"/>
    <p:sldId id="342" r:id="rId4"/>
    <p:sldId id="343" r:id="rId5"/>
    <p:sldId id="345" r:id="rId6"/>
    <p:sldId id="351" r:id="rId7"/>
    <p:sldId id="356" r:id="rId8"/>
    <p:sldId id="357" r:id="rId9"/>
    <p:sldId id="358" r:id="rId10"/>
    <p:sldId id="350" r:id="rId11"/>
    <p:sldId id="354" r:id="rId12"/>
    <p:sldId id="353" r:id="rId13"/>
    <p:sldId id="348" r:id="rId14"/>
    <p:sldId id="349" r:id="rId1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B9D5"/>
    <a:srgbClr val="CC99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 autoAdjust="0"/>
    <p:restoredTop sz="86462" autoAdjust="0"/>
  </p:normalViewPr>
  <p:slideViewPr>
    <p:cSldViewPr snapToGrid="0">
      <p:cViewPr varScale="1">
        <p:scale>
          <a:sx n="92" d="100"/>
          <a:sy n="92" d="100"/>
        </p:scale>
        <p:origin x="1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96C5B11-29AF-4C39-970C-9D037935F54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163CED9-F52B-45B2-BE80-D8A14D1C6ED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3CB6E-2E02-4068-AE7E-D3734F2BD0E2}" type="slidenum">
              <a:rPr lang="el-GR" altLang="en-US"/>
              <a:pPr/>
              <a:t>1</a:t>
            </a:fld>
            <a:endParaRPr lang="el-GR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Θέση σημειώσεων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23556" name="Θέση αριθμού διαφάνειας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72A4F-29CE-46E3-843E-EC0A3F2B2F87}" type="slidenum">
              <a:rPr lang="el-GR" altLang="en-US"/>
              <a:pPr/>
              <a:t>12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Θέση σημειώσεων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26628" name="Θέση αριθμού διαφάνειας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D8949-3F44-4522-87E2-BB088965C274}" type="slidenum">
              <a:rPr lang="el-GR" altLang="en-US"/>
              <a:pPr/>
              <a:t>13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Θέση σημειώσεων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21508" name="Θέση αριθμού διαφάνειας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20A2F-1840-4F08-BA07-1DA854D3976B}" type="slidenum">
              <a:rPr lang="el-GR" altLang="en-US"/>
              <a:pPr/>
              <a:t>4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Θέση σημειώσεων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23556" name="Θέση αριθμού διαφάνειας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72A4F-29CE-46E3-843E-EC0A3F2B2F87}" type="slidenum">
              <a:rPr lang="el-GR" altLang="en-US"/>
              <a:pPr/>
              <a:t>5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Θέση σημειώσεων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23556" name="Θέση αριθμού διαφάνειας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72A4F-29CE-46E3-843E-EC0A3F2B2F87}" type="slidenum">
              <a:rPr lang="el-GR" altLang="en-US"/>
              <a:pPr/>
              <a:t>10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Θέση σημειώσεων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23556" name="Θέση αριθμού διαφάνειας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72A4F-29CE-46E3-843E-EC0A3F2B2F87}" type="slidenum">
              <a:rPr lang="el-GR" altLang="en-US"/>
              <a:pPr/>
              <a:t>11</a:t>
            </a:fld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36F7E2-8F6E-474B-9CFC-584EA627E796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DDF8DAB0-1C73-4F70-8420-F3A941E53C97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8BAA-1CAB-40FA-B42D-837D58CDC58F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4C7EDD1-DBE9-4787-BF23-181D52E0226E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ADBB-1E51-4DF1-962C-E311B5799D2D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81AF4760-160E-47F3-932A-8315465BDB3F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2EF8-3A64-4664-8F52-7AEE6BE667A4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D2568B8-F0EB-41B5-950E-C7F566753228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2064-B4BD-42E5-95BF-AD10A33B03E3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2pPr lvl="1">
              <a:defRPr smtClean="0"/>
            </a:lvl2pPr>
          </a:lstStyle>
          <a:p>
            <a:pPr lvl="1">
              <a:defRPr/>
            </a:pPr>
            <a:fld id="{FA5A0E29-400A-4BB7-990B-AF470101532F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7029ED-933F-4252-9B26-5026D5E64279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9F4307D8-7AB1-45C7-AE38-9DAFB1FE338A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423779-2B5F-4256-B188-637F96536163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45CE3364-FFC8-4E01-98EA-6AD477F7F7BC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789D-B6D6-4BFA-9083-7DFDD70B1119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BEA5C1F-626E-4F76-BD7D-21CE7BE95D82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8392-ABC1-437C-97CC-E379AFD67AC9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32B9E9D-A822-4ACE-9646-1618EBF18F32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9580-B70D-4C81-9C8D-7BE34F10D25A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8529FBC-6D89-4F13-84FB-D941050F6459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BA63DD-A145-44AF-8C84-E620BE74218D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EA328D0-AB96-4C90-BBDF-6A6A4E3E6AD2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    <a:defRPr/>
              </a:pPr>
              <a:t>29/10/21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Κέντρο Αριστείας «Πολυγλωσσία και Γλωσσική Πολιτική»"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2pPr lvl="1" eaLnBrk="1" hangingPunct="1">
              <a:defRPr smtClean="0"/>
            </a:lvl2pPr>
          </a:lstStyle>
          <a:p>
            <a:pPr lvl="1">
              <a:defRPr/>
            </a:pPr>
            <a:fld id="{65395A17-A89A-4486-92EE-B0C5449145AB}" type="slidenum">
              <a:rPr lang="en-US" altLang="en-US"/>
              <a:pPr lvl="1"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08" r:id="rId2"/>
    <p:sldLayoutId id="2147484713" r:id="rId3"/>
    <p:sldLayoutId id="2147484714" r:id="rId4"/>
    <p:sldLayoutId id="2147484715" r:id="rId5"/>
    <p:sldLayoutId id="2147484709" r:id="rId6"/>
    <p:sldLayoutId id="2147484716" r:id="rId7"/>
    <p:sldLayoutId id="2147484710" r:id="rId8"/>
    <p:sldLayoutId id="2147484717" r:id="rId9"/>
    <p:sldLayoutId id="2147484711" r:id="rId10"/>
    <p:sldLayoutId id="2147484718" r:id="rId11"/>
  </p:sldLayoutIdLst>
  <p:transition spd="med">
    <p:cover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mediatio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9"/>
          <p:cNvSpPr txBox="1">
            <a:spLocks/>
          </p:cNvSpPr>
          <p:nvPr/>
        </p:nvSpPr>
        <p:spPr bwMode="auto">
          <a:xfrm>
            <a:off x="165100" y="220663"/>
            <a:ext cx="6451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GB" altLang="en-US" sz="27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269" name="Content Placeholder 10"/>
          <p:cNvSpPr>
            <a:spLocks noGrp="1"/>
          </p:cNvSpPr>
          <p:nvPr>
            <p:ph sz="quarter" idx="1"/>
          </p:nvPr>
        </p:nvSpPr>
        <p:spPr>
          <a:xfrm>
            <a:off x="0" y="4245719"/>
            <a:ext cx="9144000" cy="121941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ΟΙ ΓΛΩΣΣΕΣ ΣΤΗΝ ΞΕΝΟΓΛΩΣΣΗ ΕΚΠΑΙΔΕΥΣΗ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0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l-G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ΕΥΡΩΠΑΪΚΟ ΕΡΓΟ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M.E.T.L.A</a:t>
            </a:r>
            <a:endParaRPr lang="el-GR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20" name="Picture 9" descr="ΕΚΠΑ: Τμήμα Ιστορίας και Αρχαιολογίας - Αρχική σελίδ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76200"/>
            <a:ext cx="3559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0" y="6111875"/>
            <a:ext cx="9144000" cy="365125"/>
          </a:xfr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sz="1600" b="1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Cambria" pitchFamily="18" charset="0"/>
              </a:rPr>
              <a:t>Κέντρο Αριστείας «Πολυγλωσσία και Γλωσσική Πολιτική»</a:t>
            </a:r>
            <a:r>
              <a:rPr lang="el-GR" altLang="en-US" b="1">
                <a:latin typeface="Arial Black" pitchFamily="34" charset="0"/>
              </a:rPr>
              <a:t>"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637953" y="5577182"/>
            <a:ext cx="7798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n-US" sz="1600" dirty="0">
                <a:latin typeface="Arial" pitchFamily="34" charset="0"/>
                <a:cs typeface="Arial" pitchFamily="34" charset="0"/>
              </a:rPr>
              <a:t>Δρ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M</a:t>
            </a:r>
            <a:r>
              <a:rPr lang="el-GR" altLang="en-US" sz="1600" dirty="0">
                <a:latin typeface="Arial" pitchFamily="34" charset="0"/>
                <a:cs typeface="Arial" pitchFamily="34" charset="0"/>
              </a:rPr>
              <a:t>. Σταθοπούλου, Συντονίστρια έργου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METLA,</a:t>
            </a:r>
            <a:r>
              <a:rPr lang="el-GR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ECML</a:t>
            </a:r>
            <a:r>
              <a:rPr lang="el-GR" altLang="en-US" sz="1600" dirty="0">
                <a:latin typeface="Arial" pitchFamily="34" charset="0"/>
                <a:cs typeface="Arial" pitchFamily="34" charset="0"/>
              </a:rPr>
              <a:t> Συμβουλίου της Ευρώπης</a:t>
            </a:r>
            <a:endParaRPr lang="en-GB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C:\Users\stath\Documents\Maria Stathopoulou_HOME\Εγγραφα\2020_ECML_METLA\LOGOS\2020-08-19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1309" y="1764654"/>
            <a:ext cx="2078182" cy="2188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3" name="Picture 9" descr="C:\Users\stath\Documents\Maria Stathopoulou_HOME\Εγγραφα\2020_ECML_METLA\LOGOS\ecml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64654"/>
            <a:ext cx="2078182" cy="218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stath\Desktop\ΣΥΝ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0109">
            <a:off x="265816" y="3217243"/>
            <a:ext cx="671956" cy="718405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 rot="20321837">
            <a:off x="308720" y="3604437"/>
            <a:ext cx="1158580" cy="4151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b="1" dirty="0"/>
              <a:t>Πάνελ 2</a:t>
            </a:r>
          </a:p>
        </p:txBody>
      </p:sp>
    </p:spTree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368216" y="228600"/>
            <a:ext cx="8153400" cy="990600"/>
          </a:xfrm>
        </p:spPr>
        <p:txBody>
          <a:bodyPr/>
          <a:lstStyle/>
          <a:p>
            <a:r>
              <a:rPr lang="el-GR" sz="2800" b="1" dirty="0"/>
              <a:t>Εργαλεία για τον Εκπαιδευτικό: </a:t>
            </a:r>
            <a:br>
              <a:rPr lang="el-GR" sz="2800" b="1" dirty="0"/>
            </a:br>
            <a:r>
              <a:rPr lang="el-GR" sz="2800" b="1" dirty="0">
                <a:solidFill>
                  <a:srgbClr val="FF0066"/>
                </a:solidFill>
              </a:rPr>
              <a:t>2. Αποθετήριο δραστηριοτήτων</a:t>
            </a:r>
            <a:endParaRPr lang="en-GB" altLang="en-US" sz="2800" b="1" dirty="0">
              <a:solidFill>
                <a:srgbClr val="FF0066"/>
              </a:solidFill>
            </a:endParaRPr>
          </a:p>
        </p:txBody>
      </p:sp>
      <p:sp>
        <p:nvSpPr>
          <p:cNvPr id="14339" name="Θέση υποσέλιδου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65163" y="6324600"/>
            <a:ext cx="45656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dirty="0"/>
              <a:t>Κέντρο Αριστείας «Πολυγλωσσία και Γλωσσική Πολιτική»</a:t>
            </a:r>
          </a:p>
        </p:txBody>
      </p:sp>
      <p:sp>
        <p:nvSpPr>
          <p:cNvPr id="14340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27000" y="1600201"/>
            <a:ext cx="8868143" cy="2663456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l-GR" altLang="en-US" sz="2400" b="1" dirty="0"/>
              <a:t>Ποικιλία δραστηριοτήτων σε διαφορετικές γλώσσες</a:t>
            </a:r>
            <a:r>
              <a:rPr lang="el-GR" altLang="en-US" sz="2400" dirty="0"/>
              <a:t>. </a:t>
            </a:r>
          </a:p>
          <a:p>
            <a:pPr marL="0" indent="0">
              <a:buFont typeface="Wingdings 3" pitchFamily="18" charset="2"/>
              <a:buNone/>
            </a:pPr>
            <a:r>
              <a:rPr lang="el-GR" altLang="en-US" sz="2400" b="1" dirty="0">
                <a:solidFill>
                  <a:srgbClr val="FF0066"/>
                </a:solidFill>
              </a:rPr>
              <a:t>Παραδείγματα</a:t>
            </a:r>
            <a:r>
              <a:rPr lang="el-GR" altLang="en-US" sz="2400" dirty="0"/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l-GR" sz="2200" i="1" dirty="0"/>
              <a:t>εναλλαγή</a:t>
            </a:r>
            <a:r>
              <a:rPr lang="en-US" sz="2200" i="1" dirty="0"/>
              <a:t> </a:t>
            </a:r>
            <a:r>
              <a:rPr lang="el-GR" sz="2200" i="1" dirty="0"/>
              <a:t>από τη μια γλώσσα στην άλλη είτε στο προφορικό είτε στο γραπτό λόγο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l-GR" sz="2200" i="1" dirty="0"/>
              <a:t>κατανόηση σε μια γλώσσα</a:t>
            </a:r>
            <a:r>
              <a:rPr lang="en-US" sz="2200" i="1" dirty="0"/>
              <a:t>, </a:t>
            </a:r>
            <a:r>
              <a:rPr lang="el-GR" sz="2200" i="1" dirty="0"/>
              <a:t>παραγωγή σε μια άλλη γλώσσα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l-GR" sz="2200" i="1" dirty="0"/>
              <a:t>κατανόηση των οδηγιών μιας δραστηριότητας σε μια γλώσσα και η απάντηση σε άλλη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l-GR" sz="2200" i="1" dirty="0"/>
              <a:t>επιλογή των πληροφοριών σε μια γλώσσα και η δημιουργία ένος </a:t>
            </a:r>
            <a:r>
              <a:rPr lang="en-US" sz="2200" i="1" dirty="0"/>
              <a:t>project</a:t>
            </a:r>
            <a:r>
              <a:rPr lang="el-GR" sz="2200" i="1" dirty="0"/>
              <a:t> σε μια άλλη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l-GR" sz="2200" i="1" dirty="0"/>
              <a:t>χρήση ερεθισμάτων</a:t>
            </a:r>
            <a:r>
              <a:rPr lang="en-US" sz="2200" i="1" dirty="0"/>
              <a:t> </a:t>
            </a:r>
            <a:r>
              <a:rPr lang="el-GR" sz="2200" i="1" dirty="0"/>
              <a:t>όπως φωτογραφίες ή εικόνες μάζι με μικρά κείμενα, γραφήματα ή αφίσες σε μια γλώσσα και</a:t>
            </a:r>
            <a:r>
              <a:rPr lang="en-US" sz="2200" i="1" dirty="0"/>
              <a:t> </a:t>
            </a:r>
            <a:r>
              <a:rPr lang="el-GR" sz="2200" i="1" dirty="0"/>
              <a:t>μεταφορά των βασικών ιδεών ή/και η καταγραφή των συναισθημάτων τους σε μια άλλη γλώσσα</a:t>
            </a:r>
          </a:p>
          <a:p>
            <a:pPr marL="273050" indent="-273050">
              <a:buFont typeface="Wingdings 3" pitchFamily="18" charset="2"/>
              <a:buNone/>
            </a:pPr>
            <a:endParaRPr lang="el-GR" altLang="en-US" sz="2000" dirty="0"/>
          </a:p>
          <a:p>
            <a:pPr marL="273050" indent="-273050">
              <a:buFont typeface="Wingdings 3" pitchFamily="18" charset="2"/>
              <a:buNone/>
            </a:pPr>
            <a:endParaRPr lang="el-GR" altLang="en-US" sz="2000" b="1" dirty="0"/>
          </a:p>
        </p:txBody>
      </p:sp>
      <p:pic>
        <p:nvPicPr>
          <p:cNvPr id="8" name="Picture 2" descr="E:\Maria Stathopoulou_HOME\Documents\2020_ECML_METLA\LOGOS\2020-08-19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95250"/>
            <a:ext cx="1169988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Treasure Chest Activity | Beech Acres"/>
          <p:cNvPicPr>
            <a:picLocks noChangeAspect="1" noChangeArrowheads="1"/>
          </p:cNvPicPr>
          <p:nvPr/>
        </p:nvPicPr>
        <p:blipFill>
          <a:blip r:embed="rId4"/>
          <a:srcRect r="9260" b="19869"/>
          <a:stretch>
            <a:fillRect/>
          </a:stretch>
        </p:blipFill>
        <p:spPr bwMode="auto">
          <a:xfrm>
            <a:off x="6049926" y="132986"/>
            <a:ext cx="1385210" cy="9621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Θέση υποσέλιδου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65163" y="6324600"/>
            <a:ext cx="45656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/>
              <a:t>Κέντρο Αριστείας «Πολυγλωσσία και Γλωσσική Πολιτική»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0515" t="19869" r="17721" b="6797"/>
          <a:stretch>
            <a:fillRect/>
          </a:stretch>
        </p:blipFill>
        <p:spPr bwMode="auto">
          <a:xfrm>
            <a:off x="0" y="372140"/>
            <a:ext cx="9144000" cy="62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400114" y="143539"/>
            <a:ext cx="8153400" cy="515679"/>
          </a:xfrm>
        </p:spPr>
        <p:txBody>
          <a:bodyPr/>
          <a:lstStyle/>
          <a:p>
            <a:pPr algn="r"/>
            <a:r>
              <a:rPr lang="el-GR" sz="2800" b="1" i="1" dirty="0"/>
              <a:t>Τι περιλαμβάνει η κάθε δραστηριότητα; </a:t>
            </a:r>
            <a:endParaRPr lang="en-GB" altLang="en-US" sz="28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340242" y="366823"/>
            <a:ext cx="8213273" cy="990600"/>
          </a:xfrm>
        </p:spPr>
        <p:txBody>
          <a:bodyPr/>
          <a:lstStyle/>
          <a:p>
            <a:r>
              <a:rPr lang="el-GR" sz="2800" b="1" dirty="0"/>
              <a:t>Άλλα εργαλεία: </a:t>
            </a:r>
            <a:br>
              <a:rPr lang="el-GR" sz="2800" b="1" dirty="0"/>
            </a:br>
            <a:endParaRPr lang="en-GB" altLang="en-US" sz="2800" b="1" dirty="0">
              <a:solidFill>
                <a:srgbClr val="FF0066"/>
              </a:solidFill>
            </a:endParaRPr>
          </a:p>
        </p:txBody>
      </p:sp>
      <p:sp>
        <p:nvSpPr>
          <p:cNvPr id="14339" name="Θέση υποσέλιδου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65163" y="6324600"/>
            <a:ext cx="45656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/>
              <a:t>Κέντρο Αριστείας «Πολυγλωσσία και Γλωσσική Πολιτική»</a:t>
            </a:r>
          </a:p>
        </p:txBody>
      </p:sp>
      <p:sp>
        <p:nvSpPr>
          <p:cNvPr id="14340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2651" y="1600201"/>
            <a:ext cx="7070651" cy="2663456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l-GR" sz="2400" b="1" dirty="0">
                <a:solidFill>
                  <a:srgbClr val="FF0066"/>
                </a:solidFill>
              </a:rPr>
              <a:t>3. Γλωσσάρι όρων</a:t>
            </a:r>
          </a:p>
          <a:p>
            <a:pPr marL="0" indent="0">
              <a:buFont typeface="Wingdings 3" pitchFamily="18" charset="2"/>
              <a:buChar char="´"/>
            </a:pPr>
            <a:r>
              <a:rPr lang="el-GR" altLang="en-US" sz="2400" dirty="0"/>
              <a:t>περιλαμβάνει ορισμούς και επεξηγήσεις όρων που χρησιμοποιούνται στον οδηγό για τον εκπαιδευτικό. </a:t>
            </a:r>
          </a:p>
          <a:p>
            <a:pPr marL="0" indent="0">
              <a:buNone/>
            </a:pPr>
            <a:endParaRPr lang="el-GR" alt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altLang="en-US" sz="24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en-US" altLang="en-US" sz="24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Checklists, </a:t>
            </a:r>
            <a:r>
              <a:rPr lang="en-US" altLang="en-US" sz="2400" b="1" dirty="0" err="1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Infographics</a:t>
            </a:r>
            <a:r>
              <a:rPr lang="el-GR" altLang="en-US" sz="24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και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altLang="en-US" sz="2400" b="1" dirty="0">
                <a:solidFill>
                  <a:srgbClr val="FF0066"/>
                </a:solidFill>
              </a:rPr>
              <a:t>Σχάρες α</a:t>
            </a:r>
            <a:r>
              <a:rPr lang="el-GR" altLang="en-US" sz="24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υτό/ ετερο-αξιολογησης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altLang="en-US" sz="2400" dirty="0"/>
              <a:t>(στα Παραρτήματα του οδηγού)</a:t>
            </a:r>
          </a:p>
          <a:p>
            <a:pPr marL="0" indent="0">
              <a:spcBef>
                <a:spcPts val="0"/>
              </a:spcBef>
              <a:buNone/>
            </a:pPr>
            <a:endParaRPr lang="el-GR" altLang="en-US" sz="2400" b="1" dirty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altLang="en-US" sz="24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5. Συχνές Ερωτήσεις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altLang="en-US" sz="2400" dirty="0"/>
              <a:t>(στην επίσημη σελίδα του έργου)  </a:t>
            </a:r>
          </a:p>
          <a:p>
            <a:pPr marL="0" indent="0">
              <a:buFont typeface="Wingdings 3" pitchFamily="18" charset="2"/>
              <a:buNone/>
            </a:pPr>
            <a:endParaRPr lang="el-GR" altLang="en-US" sz="2400" dirty="0"/>
          </a:p>
        </p:txBody>
      </p:sp>
      <p:pic>
        <p:nvPicPr>
          <p:cNvPr id="8" name="Picture 2" descr="E:\Maria Stathopoulou_HOME\Documents\2020_ECML_METLA\LOGOS\2020-08-19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95250"/>
            <a:ext cx="1169988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274 Glossary Stock Photos, Pictures &amp; Royalty-Free Images - iStock"/>
          <p:cNvPicPr>
            <a:picLocks noChangeAspect="1" noChangeArrowheads="1"/>
          </p:cNvPicPr>
          <p:nvPr/>
        </p:nvPicPr>
        <p:blipFill>
          <a:blip r:embed="rId4"/>
          <a:srcRect t="10136" b="11184"/>
          <a:stretch>
            <a:fillRect/>
          </a:stretch>
        </p:blipFill>
        <p:spPr bwMode="auto">
          <a:xfrm>
            <a:off x="7177249" y="1637414"/>
            <a:ext cx="1594612" cy="1254642"/>
          </a:xfrm>
          <a:prstGeom prst="rect">
            <a:avLst/>
          </a:prstGeom>
          <a:noFill/>
        </p:spPr>
      </p:pic>
      <p:pic>
        <p:nvPicPr>
          <p:cNvPr id="10" name="Picture 2" descr="27 Book Appendix Stock Photos, Pictures &amp; Royalty-Free Images - i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1944" y="3155506"/>
            <a:ext cx="1977656" cy="1311273"/>
          </a:xfrm>
          <a:prstGeom prst="rect">
            <a:avLst/>
          </a:prstGeom>
          <a:noFill/>
        </p:spPr>
      </p:pic>
      <p:pic>
        <p:nvPicPr>
          <p:cNvPr id="11" name="Picture 8" descr="Frequently Asked Questions from | The Fry Law Fir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7577" y="4560621"/>
            <a:ext cx="2908157" cy="1151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93750" y="6324600"/>
            <a:ext cx="47132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dirty="0"/>
              <a:t>Κέντρο Αριστείας «Πολυγλωσσία και Γλωσσική Πολιτική»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92995" cy="4937125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47775" y="340242"/>
            <a:ext cx="4476306" cy="563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300" b="1" dirty="0">
                <a:solidFill>
                  <a:srgbClr val="002A40"/>
                </a:solidFill>
                <a:cs typeface="Arial" panose="020B0604020202020204" pitchFamily="34" charset="0"/>
              </a:rPr>
              <a:t>ΠΑΡΑΓΟΜΕΝΑ</a:t>
            </a:r>
            <a:r>
              <a:rPr lang="en-US" sz="2300" b="1" dirty="0">
                <a:solidFill>
                  <a:srgbClr val="002A40"/>
                </a:solidFill>
                <a:cs typeface="Arial" panose="020B0604020202020204" pitchFamily="34" charset="0"/>
              </a:rPr>
              <a:t> – </a:t>
            </a:r>
            <a:r>
              <a:rPr lang="el-GR" sz="2300" b="1" dirty="0">
                <a:solidFill>
                  <a:srgbClr val="002A40"/>
                </a:solidFill>
                <a:cs typeface="Arial" panose="020B0604020202020204" pitchFamily="34" charset="0"/>
              </a:rPr>
              <a:t>ΔΡΑΣΤΗΡΙΟΤΗΤΕΣ</a:t>
            </a:r>
            <a:endParaRPr lang="de-AT" sz="2300" b="1" dirty="0">
              <a:solidFill>
                <a:srgbClr val="002A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88;p19"/>
          <p:cNvSpPr txBox="1"/>
          <p:nvPr/>
        </p:nvSpPr>
        <p:spPr>
          <a:xfrm>
            <a:off x="223838" y="1566863"/>
            <a:ext cx="4624387" cy="358775"/>
          </a:xfrm>
          <a:prstGeom prst="rect">
            <a:avLst/>
          </a:prstGeom>
          <a:solidFill>
            <a:srgbClr val="D8D8D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Geo"/>
                <a:cs typeface="Geo"/>
                <a:sym typeface="Geo"/>
              </a:rPr>
              <a:t>Δραστηριοτητες διαμεσολάβησης </a:t>
            </a:r>
            <a:endParaRPr sz="2300" b="1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575" y="1925638"/>
            <a:ext cx="5345113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Font typeface="Wingdings" pitchFamily="2" charset="2"/>
              <a:buChar char="§"/>
              <a:defRPr/>
            </a:pPr>
            <a:r>
              <a:rPr lang="el-GR" sz="1900" b="1" dirty="0">
                <a:latin typeface="Calibri" pitchFamily="34" charset="0"/>
                <a:cs typeface="Calibri" pitchFamily="34" charset="0"/>
              </a:rPr>
              <a:t>Φάση 1 Ανάπτυξη του υλικού</a:t>
            </a:r>
            <a:r>
              <a:rPr lang="en-GB" sz="19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GB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el-GR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δραστηριότητες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 που συνδυάζουν ποικιλία γλωσσών</a:t>
            </a:r>
            <a:r>
              <a:rPr lang="en-GB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l-GR" sz="1900" b="1" dirty="0">
                <a:latin typeface="Calibri" pitchFamily="34" charset="0"/>
                <a:cs typeface="Calibri" pitchFamily="34" charset="0"/>
              </a:rPr>
              <a:t>Φάση 2: Αξιολόγηση υλικού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από</a:t>
            </a:r>
            <a:r>
              <a:rPr lang="el-GR" sz="1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el-GR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ειδικούς </a:t>
            </a:r>
            <a:r>
              <a:rPr lang="en-GB" sz="1900" dirty="0">
                <a:latin typeface="Calibri" pitchFamily="34" charset="0"/>
                <a:cs typeface="Calibri" pitchFamily="34" charset="0"/>
              </a:rPr>
              <a:t>(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επιμορφωτές, ερευνητές, ακαδημαϊκούς, εκπαιδευτικούς, σχεδιαστές υλικού και συντονιστές έργων του ΣτΕ</a:t>
            </a:r>
            <a:r>
              <a:rPr lang="en-GB" sz="1900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l-GR" sz="1900" b="1" dirty="0">
                <a:latin typeface="Calibri" pitchFamily="34" charset="0"/>
                <a:cs typeface="Calibri" pitchFamily="34" charset="0"/>
              </a:rPr>
              <a:t>Φάση 3: Πιλοτάρισμα 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από</a:t>
            </a:r>
            <a:r>
              <a:rPr lang="en-GB" sz="19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50 </a:t>
            </a:r>
            <a:r>
              <a:rPr lang="el-GR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εκπαιδευτικούς</a:t>
            </a:r>
            <a:endParaRPr lang="en-GB" sz="19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Google Shape;188;p19"/>
          <p:cNvSpPr txBox="1"/>
          <p:nvPr/>
        </p:nvSpPr>
        <p:spPr>
          <a:xfrm>
            <a:off x="317500" y="4545013"/>
            <a:ext cx="4410075" cy="358775"/>
          </a:xfrm>
          <a:prstGeom prst="rect">
            <a:avLst/>
          </a:prstGeom>
          <a:solidFill>
            <a:srgbClr val="D8D8D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Geo"/>
                <a:cs typeface="Geo"/>
                <a:sym typeface="Geo"/>
              </a:rPr>
              <a:t>Ο Οδηγός για τον εκπαιδευτικό</a:t>
            </a:r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192088" y="4976813"/>
            <a:ext cx="52197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με συμβουλές και κατευθύνσεις για διαφοροποίηση και προσαρμογή στα διάφορα εκπαιδευτικά περιβάλλοντα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4806918" y="3733949"/>
            <a:ext cx="5170487" cy="36513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88;p19"/>
          <p:cNvSpPr txBox="1"/>
          <p:nvPr/>
        </p:nvSpPr>
        <p:spPr>
          <a:xfrm>
            <a:off x="5699423" y="3178175"/>
            <a:ext cx="3273425" cy="1057275"/>
          </a:xfrm>
          <a:prstGeom prst="rect">
            <a:avLst/>
          </a:prstGeom>
          <a:solidFill>
            <a:srgbClr val="D8D8D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Geo"/>
                <a:cs typeface="Geo"/>
                <a:sym typeface="Geo"/>
              </a:rPr>
              <a:t>Δημιουργία/ Αξιολόγηση δραστηριοτήτων για την τράπεζα</a:t>
            </a:r>
          </a:p>
        </p:txBody>
      </p:sp>
      <p:sp>
        <p:nvSpPr>
          <p:cNvPr id="19" name="Google Shape;188;p19"/>
          <p:cNvSpPr txBox="1"/>
          <p:nvPr/>
        </p:nvSpPr>
        <p:spPr>
          <a:xfrm>
            <a:off x="5645448" y="1988289"/>
            <a:ext cx="3327400" cy="765544"/>
          </a:xfrm>
          <a:prstGeom prst="rect">
            <a:avLst/>
          </a:prstGeom>
          <a:solidFill>
            <a:srgbClr val="D8D8D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Geo"/>
                <a:cs typeface="Geo"/>
                <a:sym typeface="Geo"/>
              </a:rPr>
              <a:t>Μετάφραση του οδηγού στη γαλλική γλώσσα </a:t>
            </a:r>
          </a:p>
        </p:txBody>
      </p:sp>
      <p:sp>
        <p:nvSpPr>
          <p:cNvPr id="20" name="Google Shape;188;p19"/>
          <p:cNvSpPr txBox="1"/>
          <p:nvPr/>
        </p:nvSpPr>
        <p:spPr>
          <a:xfrm>
            <a:off x="5773556" y="5584825"/>
            <a:ext cx="3209925" cy="446088"/>
          </a:xfrm>
          <a:prstGeom prst="rect">
            <a:avLst/>
          </a:prstGeom>
          <a:solidFill>
            <a:srgbClr val="D8D8D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marL="457200" indent="-457200" algn="ctr">
              <a:defRPr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Geo"/>
                <a:cs typeface="Geo"/>
                <a:sym typeface="Geo"/>
              </a:rPr>
              <a:t>Webinars</a:t>
            </a:r>
          </a:p>
        </p:txBody>
      </p:sp>
      <p:pic>
        <p:nvPicPr>
          <p:cNvPr id="22" name="Picture 2" descr="2020: A Year to Remember (or Forget) - Quality Assurance &amp; Food Safe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07" y="220627"/>
            <a:ext cx="1689324" cy="970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" descr="À quoi ressemblera l'épidémie de Covid-19 en 2021 en France? | Le HuffPost"/>
          <p:cNvPicPr>
            <a:picLocks noChangeAspect="1" noChangeArrowheads="1"/>
          </p:cNvPicPr>
          <p:nvPr/>
        </p:nvPicPr>
        <p:blipFill>
          <a:blip r:embed="rId4"/>
          <a:srcRect l="9226" t="7480" r="24459" b="9238"/>
          <a:stretch>
            <a:fillRect/>
          </a:stretch>
        </p:blipFill>
        <p:spPr bwMode="auto">
          <a:xfrm>
            <a:off x="6687877" y="193821"/>
            <a:ext cx="1637415" cy="899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dirty="0"/>
              <a:t>Κέντρο Αριστείας «Πολυγλωσσία και Γλωσσική Πολιτική»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2020" y="1956390"/>
            <a:ext cx="8516678" cy="160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0975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80975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Εάν είστε</a:t>
            </a:r>
            <a:r>
              <a:rPr kumimoji="0" lang="el-GR" sz="3600" b="1" i="0" u="sng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εκπαιδευτικός </a:t>
            </a:r>
            <a:r>
              <a:rPr kumimoji="0" lang="el-GR" sz="36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ενδιαφέρεστε να μοιραστείτε το υλικό σας ή να αξιολογήσετε το δικό μας: </a:t>
            </a:r>
            <a:endParaRPr kumimoji="0" lang="de-AT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7886"/>
            <a:ext cx="4105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951456" y="4117488"/>
            <a:ext cx="4320791" cy="783771"/>
          </a:xfrm>
          <a:prstGeom prst="roundRect">
            <a:avLst/>
          </a:prstGeom>
          <a:solidFill>
            <a:srgbClr val="F62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mastathop@enl.uoa.gr</a:t>
            </a:r>
            <a:endParaRPr lang="el-G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342373" y="4941908"/>
            <a:ext cx="3117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u="sng" dirty="0">
                <a:hlinkClick r:id="rId3"/>
              </a:rPr>
              <a:t>www.ecml.at/mediation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7684" y="5973838"/>
            <a:ext cx="7006855" cy="83099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dirty="0">
                <a:solidFill>
                  <a:schemeClr val="accent1"/>
                </a:solidFill>
              </a:rPr>
              <a:t>Thank you! </a:t>
            </a:r>
            <a:r>
              <a:rPr lang="fi-FI" dirty="0">
                <a:solidFill>
                  <a:schemeClr val="accent6"/>
                </a:solidFill>
              </a:rPr>
              <a:t>Kiitos! </a:t>
            </a:r>
            <a:r>
              <a:rPr lang="el-GR" dirty="0">
                <a:solidFill>
                  <a:srgbClr val="FF0066"/>
                </a:solidFill>
              </a:rPr>
              <a:t>Ευχαριστώ!</a:t>
            </a:r>
            <a:endParaRPr lang="fi-FI" dirty="0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7297"/>
                </a:solidFill>
              </a:rPr>
              <a:t>Grazie!</a:t>
            </a:r>
            <a:r>
              <a:rPr lang="en-US" dirty="0"/>
              <a:t> </a:t>
            </a:r>
            <a:r>
              <a:rPr lang="en-US" dirty="0" err="1">
                <a:solidFill>
                  <a:srgbClr val="9900CC"/>
                </a:solidFill>
              </a:rPr>
              <a:t>Grazzi</a:t>
            </a:r>
            <a:r>
              <a:rPr lang="en-US" dirty="0">
                <a:solidFill>
                  <a:srgbClr val="9900CC"/>
                </a:solidFill>
              </a:rPr>
              <a:t>!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Obrigado! </a:t>
            </a:r>
            <a:r>
              <a:rPr lang="en-US" dirty="0">
                <a:solidFill>
                  <a:srgbClr val="002060"/>
                </a:solidFill>
              </a:rPr>
              <a:t>Merci! 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Vielen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Dank!</a:t>
            </a:r>
          </a:p>
        </p:txBody>
      </p:sp>
      <p:pic>
        <p:nvPicPr>
          <p:cNvPr id="1026" name="Picture 2" descr="C:\Users\stath\Downloads\CEM Logo Greek.jpg"/>
          <p:cNvPicPr>
            <a:picLocks noChangeAspect="1" noChangeArrowheads="1"/>
          </p:cNvPicPr>
          <p:nvPr/>
        </p:nvPicPr>
        <p:blipFill>
          <a:blip r:embed="rId4"/>
          <a:srcRect t="7435" b="14963"/>
          <a:stretch>
            <a:fillRect/>
          </a:stretch>
        </p:blipFill>
        <p:spPr bwMode="auto">
          <a:xfrm>
            <a:off x="2147774" y="170121"/>
            <a:ext cx="4776972" cy="177563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tath\OneDrive\Pictures\Στιγμιότυπα οθόνης\2021-05-12 (1).png"/>
          <p:cNvPicPr>
            <a:picLocks noChangeAspect="1" noChangeArrowheads="1"/>
          </p:cNvPicPr>
          <p:nvPr/>
        </p:nvPicPr>
        <p:blipFill>
          <a:blip r:embed="rId2"/>
          <a:srcRect l="22794" t="8758" r="25662" b="10850"/>
          <a:stretch>
            <a:fillRect/>
          </a:stretch>
        </p:blipFill>
        <p:spPr bwMode="auto">
          <a:xfrm>
            <a:off x="3891516" y="1686182"/>
            <a:ext cx="5082364" cy="4458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7963" y="411163"/>
            <a:ext cx="3619500" cy="63976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rgbClr val="002A40"/>
                </a:solidFill>
                <a:cs typeface="Arial" panose="020B0604020202020204" pitchFamily="34" charset="0"/>
              </a:rPr>
              <a:t>Γενικές πληροφορίες</a:t>
            </a:r>
            <a:endParaRPr lang="de-AT" sz="2800" b="1" dirty="0">
              <a:solidFill>
                <a:srgbClr val="002A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00" y="1541463"/>
            <a:ext cx="3743325" cy="5319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1800" b="1" dirty="0">
                <a:latin typeface="+mj-lt"/>
              </a:rPr>
              <a:t>Τίτλος έργου: </a:t>
            </a:r>
            <a:r>
              <a:rPr lang="en-US" sz="1800" b="1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Mediation </a:t>
            </a:r>
            <a:r>
              <a:rPr lang="en-US" sz="1600" b="1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en-US" sz="1800" b="1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Teaching, Learning &amp; Assessment </a:t>
            </a:r>
            <a:r>
              <a:rPr lang="el-GR" sz="1800" b="1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b="1" i="1" dirty="0">
                <a:latin typeface="Calibri" pitchFamily="34" charset="0"/>
                <a:cs typeface="Calibri" pitchFamily="34" charset="0"/>
              </a:rPr>
              <a:t>(ΜΕΤ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l-GR" sz="1800" b="1" i="1" dirty="0">
                <a:latin typeface="Calibri" pitchFamily="34" charset="0"/>
                <a:cs typeface="Calibri" pitchFamily="34" charset="0"/>
              </a:rPr>
              <a:t>Α) </a:t>
            </a:r>
          </a:p>
          <a:p>
            <a:pPr>
              <a:defRPr/>
            </a:pPr>
            <a:endParaRPr lang="el-GR" sz="1100" b="1" i="1" dirty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l-GR" sz="1800" b="1" dirty="0">
                <a:latin typeface="+mj-lt"/>
              </a:rPr>
              <a:t>Χρηματοδότηση</a:t>
            </a:r>
            <a:r>
              <a:rPr lang="el-GR" sz="1800" dirty="0">
                <a:latin typeface="+mj-lt"/>
              </a:rPr>
              <a:t>: </a:t>
            </a:r>
            <a:r>
              <a:rPr lang="el-GR" sz="1800" dirty="0">
                <a:latin typeface="+mn-lt"/>
              </a:rPr>
              <a:t>Ευρωπαϊκό Κέντρο Σύγχρονων Γλωσσών  Συμβουλίου της Ευρώπης </a:t>
            </a:r>
            <a:r>
              <a:rPr lang="en-US" sz="1800" dirty="0">
                <a:latin typeface="+mn-lt"/>
              </a:rPr>
              <a:t>(ECML) </a:t>
            </a:r>
            <a:endParaRPr lang="el-GR" sz="1800" dirty="0">
              <a:latin typeface="+mn-lt"/>
            </a:endParaRPr>
          </a:p>
          <a:p>
            <a:pPr>
              <a:defRPr/>
            </a:pPr>
            <a:endParaRPr lang="el-GR" sz="1200" b="1" dirty="0">
              <a:latin typeface="+mj-lt"/>
            </a:endParaRPr>
          </a:p>
          <a:p>
            <a:pPr>
              <a:defRPr/>
            </a:pPr>
            <a:r>
              <a:rPr lang="el-GR" sz="1800" b="1" dirty="0">
                <a:latin typeface="+mj-lt"/>
              </a:rPr>
              <a:t>Διάρκεια έργου</a:t>
            </a:r>
            <a:r>
              <a:rPr lang="en-US" sz="1800" b="1" dirty="0">
                <a:latin typeface="+mj-lt"/>
              </a:rPr>
              <a:t>:</a:t>
            </a:r>
            <a:r>
              <a:rPr lang="en-US" sz="1800" dirty="0">
                <a:latin typeface="+mj-lt"/>
              </a:rPr>
              <a:t> 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2020-2021</a:t>
            </a:r>
          </a:p>
          <a:p>
            <a:pPr>
              <a:defRPr/>
            </a:pPr>
            <a:r>
              <a:rPr lang="en-US" sz="1100" dirty="0">
                <a:latin typeface="+mj-lt"/>
              </a:rPr>
              <a:t> </a:t>
            </a:r>
          </a:p>
          <a:p>
            <a:pPr>
              <a:defRPr/>
            </a:pPr>
            <a:r>
              <a:rPr lang="el-GR" sz="1800" b="1" dirty="0">
                <a:latin typeface="+mj-lt"/>
              </a:rPr>
              <a:t>Επίσημες γλώσσες έργου</a:t>
            </a:r>
            <a:r>
              <a:rPr lang="en-US" sz="1800" b="1" dirty="0">
                <a:latin typeface="+mj-lt"/>
              </a:rPr>
              <a:t>: </a:t>
            </a:r>
            <a:r>
              <a:rPr lang="en-US" sz="1800" dirty="0">
                <a:latin typeface="+mj-lt"/>
              </a:rPr>
              <a:t> </a:t>
            </a:r>
            <a:endParaRPr lang="el-GR" sz="1800" dirty="0">
              <a:latin typeface="+mj-lt"/>
            </a:endParaRPr>
          </a:p>
          <a:p>
            <a:pPr>
              <a:defRPr/>
            </a:pPr>
            <a:r>
              <a:rPr lang="el-GR" sz="1800" dirty="0">
                <a:latin typeface="+mj-lt"/>
              </a:rPr>
              <a:t>Αγγλικά &amp; Γαλλικά</a:t>
            </a:r>
            <a:endParaRPr lang="en-US" sz="1800" dirty="0">
              <a:latin typeface="+mj-lt"/>
            </a:endParaRPr>
          </a:p>
          <a:p>
            <a:pPr>
              <a:defRPr/>
            </a:pPr>
            <a:br>
              <a:rPr lang="en-US" sz="1400" dirty="0">
                <a:latin typeface="+mj-lt"/>
              </a:rPr>
            </a:br>
            <a:r>
              <a:rPr lang="el-GR" sz="1800" b="1" dirty="0">
                <a:latin typeface="Calibri" pitchFamily="34" charset="0"/>
                <a:cs typeface="Calibri" pitchFamily="34" charset="0"/>
              </a:rPr>
              <a:t>Ιστοσελίδα </a:t>
            </a:r>
            <a:r>
              <a:rPr lang="en-US" sz="1800" b="1" dirty="0">
                <a:latin typeface="+mj-lt"/>
              </a:rPr>
              <a:t>:</a:t>
            </a: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 </a:t>
            </a: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www.ecml.at/mediation</a:t>
            </a: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endParaRPr lang="en-US" sz="1800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l-GR" sz="1100" b="1" dirty="0">
              <a:latin typeface="+mj-lt"/>
            </a:endParaRPr>
          </a:p>
          <a:p>
            <a:pPr>
              <a:defRPr/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Facebook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: </a:t>
            </a:r>
          </a:p>
          <a:p>
            <a:pPr>
              <a:defRPr/>
            </a:pP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https://www.facebook.com/Mediation-in-Teaching-Learning-and-Assessment-METLA-106948367795298</a:t>
            </a:r>
            <a:r>
              <a:rPr lang="el-GR" sz="1600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 </a:t>
            </a:r>
            <a:r>
              <a:rPr lang="el-GR" sz="1800" dirty="0">
                <a:latin typeface="+mj-lt"/>
              </a:rPr>
              <a:t> </a:t>
            </a: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l-GR" sz="1800" b="1" dirty="0">
                <a:latin typeface="+mj-lt"/>
              </a:rPr>
              <a:t>Μέλη ομάδας </a:t>
            </a:r>
            <a:r>
              <a:rPr lang="el-GR" sz="1800" dirty="0">
                <a:latin typeface="+mj-lt"/>
              </a:rPr>
              <a:t>από 6 διαφορετικές χώρες </a:t>
            </a:r>
          </a:p>
        </p:txBody>
      </p:sp>
      <p:pic>
        <p:nvPicPr>
          <p:cNvPr id="10245" name="Picture 6" descr="C:\Users\stath\Documents\Maria Stathopoulou_HOME\Εγγραφα\2020_ECML_METLA\LOGOS\2020-08-19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150" y="0"/>
            <a:ext cx="11731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922199" y="5699395"/>
            <a:ext cx="1509713" cy="37147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5280025" y="414338"/>
            <a:ext cx="3619500" cy="639762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rgbClr val="002A40"/>
                </a:solidFill>
                <a:cs typeface="Arial" panose="020B0604020202020204" pitchFamily="34" charset="0"/>
              </a:rPr>
              <a:t>Ομάδα εργασίας</a:t>
            </a:r>
            <a:endParaRPr lang="de-AT" sz="2800" b="1" dirty="0">
              <a:solidFill>
                <a:srgbClr val="002A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436563" y="244475"/>
            <a:ext cx="8329612" cy="871538"/>
          </a:xfrm>
        </p:spPr>
        <p:txBody>
          <a:bodyPr/>
          <a:lstStyle/>
          <a:p>
            <a:r>
              <a:rPr lang="el-GR" altLang="en-US" sz="3600" b="1" dirty="0"/>
              <a:t>Στόχος και παραγόμενα έργου</a:t>
            </a:r>
            <a:endParaRPr lang="en-GB" altLang="en-US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35038" y="1636713"/>
            <a:ext cx="3073436" cy="445928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/>
              <a:t>η δημιουργιά ενός </a:t>
            </a:r>
            <a:r>
              <a:rPr lang="el-GR" sz="2000" b="1" dirty="0"/>
              <a:t>οδηγού για εκπαιδευτικούς ξένων γλωσσών</a:t>
            </a:r>
            <a:r>
              <a:rPr lang="el-GR" sz="2000" dirty="0"/>
              <a:t> που θα ήθελαν να συμπεριλάβουν την γλωσσική διαμεσολάβηση στις διδακτικές τους πρακτικές</a:t>
            </a:r>
            <a:endParaRPr lang="en-US" sz="2000" dirty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sz="105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l-GR" sz="12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/>
              <a:t>η δημιουργία μιας </a:t>
            </a:r>
            <a:r>
              <a:rPr lang="el-GR" sz="2000" b="1" dirty="0"/>
              <a:t>ψηφιακής βάσης δεδομένων</a:t>
            </a:r>
            <a:r>
              <a:rPr lang="en-US" sz="2000" b="1" dirty="0"/>
              <a:t> (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repository</a:t>
            </a:r>
            <a:r>
              <a:rPr lang="en-US" sz="2000" b="1" dirty="0"/>
              <a:t>)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l-G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4337438" y="3827074"/>
            <a:ext cx="5752989" cy="32415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84382" y="3156511"/>
            <a:ext cx="369943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800" b="1" dirty="0"/>
              <a:t>παραδείγματα</a:t>
            </a:r>
            <a:r>
              <a:rPr lang="el-GR" sz="1800" dirty="0"/>
              <a:t> δραστηριοτήτων και δοκιμασιών σε διάφορες γλώσσες με βάση το</a:t>
            </a:r>
            <a:r>
              <a:rPr lang="en-US" sz="1800" dirty="0"/>
              <a:t> 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Companion Volume </a:t>
            </a:r>
            <a:r>
              <a:rPr lang="el-GR" sz="1800" dirty="0"/>
              <a:t>του ΚΕΠΑ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5014" y="1581001"/>
            <a:ext cx="3668011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800" b="1" dirty="0"/>
              <a:t>πληροφορίες</a:t>
            </a:r>
            <a:r>
              <a:rPr lang="el-GR" sz="1800" dirty="0"/>
              <a:t> για την θεωρία και πρακτική της διαμεσολάβησης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9225" y="1690688"/>
            <a:ext cx="690563" cy="23288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/>
              <a:t>2020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8750" y="4166890"/>
            <a:ext cx="712788" cy="1735137"/>
          </a:xfrm>
          <a:prstGeom prst="roundRect">
            <a:avLst/>
          </a:prstGeom>
          <a:solidFill>
            <a:srgbClr val="FFB9D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>
                <a:solidFill>
                  <a:srgbClr val="002A40"/>
                </a:solidFill>
              </a:rPr>
              <a:t>2021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5014" y="4457560"/>
            <a:ext cx="367849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800" b="1" dirty="0"/>
              <a:t>δραστηριότητες διαμεσολάβησης </a:t>
            </a:r>
            <a:r>
              <a:rPr lang="el-GR" sz="1800" b="1" dirty="0">
                <a:solidFill>
                  <a:srgbClr val="C00000"/>
                </a:solidFill>
              </a:rPr>
              <a:t>διαφόρων επιπέδων γλωσσομάθειας </a:t>
            </a:r>
            <a:r>
              <a:rPr lang="el-GR" sz="1800" dirty="0"/>
              <a:t>(Α1-Γ2) σε </a:t>
            </a:r>
            <a:r>
              <a:rPr lang="el-GR" sz="1800" b="1" dirty="0">
                <a:solidFill>
                  <a:srgbClr val="C00000"/>
                </a:solidFill>
              </a:rPr>
              <a:t>διαφορετικές γλώσσες </a:t>
            </a:r>
            <a:r>
              <a:rPr lang="el-GR" sz="1800" dirty="0"/>
              <a:t>για ποικίλα εκπαιδευτικά περιβάλλοντα</a:t>
            </a:r>
          </a:p>
        </p:txBody>
      </p:sp>
      <p:sp>
        <p:nvSpPr>
          <p:cNvPr id="11274" name="AutoShape 6" descr="CCRC Guide: GUIDE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1275" name="Picture 1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9947" y="4463792"/>
            <a:ext cx="1449387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6" name="Picture 14" descr="λήψη.jpg"/>
          <p:cNvPicPr>
            <a:picLocks noChangeAspect="1"/>
          </p:cNvPicPr>
          <p:nvPr/>
        </p:nvPicPr>
        <p:blipFill>
          <a:blip r:embed="rId3"/>
          <a:srcRect l="4968" r="6871" b="16164"/>
          <a:stretch>
            <a:fillRect/>
          </a:stretch>
        </p:blipFill>
        <p:spPr bwMode="auto">
          <a:xfrm>
            <a:off x="3838353" y="2273079"/>
            <a:ext cx="127557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Webinar Ser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22335"/>
            <a:ext cx="3626209" cy="93566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2477387" y="6148536"/>
            <a:ext cx="5454502" cy="41175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800" b="1" dirty="0"/>
              <a:t>για εκπαιδευτικούς, επιμορφωτές, σχεδιαστές υλικού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5647" y="2337803"/>
            <a:ext cx="3668231" cy="707886"/>
          </a:xfrm>
          <a:prstGeom prst="rect">
            <a:avLst/>
          </a:prstGeom>
          <a:solidFill>
            <a:srgbClr val="F6286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Ιδέες και συμβουλές για εκπαιδευτικούς</a:t>
            </a:r>
          </a:p>
        </p:txBody>
      </p:sp>
      <p:pic>
        <p:nvPicPr>
          <p:cNvPr id="19" name="Picture 2" descr="E:\Maria Stathopoulou_HOME\Documents\2020_ECML_METLA\LOGOS\2020-08-19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675" y="95250"/>
            <a:ext cx="1169988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223838" y="228600"/>
            <a:ext cx="7315200" cy="990600"/>
          </a:xfrm>
        </p:spPr>
        <p:txBody>
          <a:bodyPr/>
          <a:lstStyle/>
          <a:p>
            <a:r>
              <a:rPr lang="el-GR" altLang="en-US" sz="2800" b="1" dirty="0"/>
              <a:t>Τι είναι η </a:t>
            </a:r>
            <a:r>
              <a:rPr lang="el-GR" altLang="en-US" sz="2800" b="1" i="1" dirty="0"/>
              <a:t>διαγλωσσική</a:t>
            </a:r>
            <a:r>
              <a:rPr lang="el-GR" altLang="en-US" sz="2800" b="1" dirty="0"/>
              <a:t> διαμεσολάβηση</a:t>
            </a:r>
            <a:r>
              <a:rPr lang="el-GR" altLang="en-US" sz="2400" dirty="0"/>
              <a:t>; </a:t>
            </a:r>
            <a:endParaRPr lang="en-GB" altLang="en-US" sz="2400" dirty="0"/>
          </a:p>
        </p:txBody>
      </p:sp>
      <p:sp>
        <p:nvSpPr>
          <p:cNvPr id="12291" name="Θέση υποσέλιδου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65163" y="6345238"/>
            <a:ext cx="4991100" cy="3667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/>
              <a:t>Κέντρο Αριστείας «Πολυγλωσσία και Γλωσσική Πολιτική»</a:t>
            </a:r>
          </a:p>
        </p:txBody>
      </p:sp>
      <p:sp>
        <p:nvSpPr>
          <p:cNvPr id="7" name="Rectangle 6"/>
          <p:cNvSpPr/>
          <p:nvPr/>
        </p:nvSpPr>
        <p:spPr>
          <a:xfrm>
            <a:off x="2767013" y="1573362"/>
            <a:ext cx="621291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tx1"/>
                </a:solidFill>
              </a:rPr>
              <a:t>Είναι μέρος της </a:t>
            </a:r>
            <a:r>
              <a:rPr lang="el-GR" sz="2000" b="1" dirty="0">
                <a:solidFill>
                  <a:srgbClr val="FF0066"/>
                </a:solidFill>
              </a:rPr>
              <a:t>πολυγλωσσικής ικανότητας </a:t>
            </a:r>
            <a:r>
              <a:rPr lang="el-GR" sz="2000" dirty="0">
                <a:solidFill>
                  <a:schemeClr val="tx1"/>
                </a:solidFill>
              </a:rPr>
              <a:t>ενός ομιλητή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288" y="2176463"/>
            <a:ext cx="5195887" cy="1323975"/>
          </a:xfrm>
          <a:prstGeom prst="rect">
            <a:avLst/>
          </a:prstGeom>
          <a:ln w="28575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000" dirty="0"/>
              <a:t>Η διαγλωσσική διαμεσολάβηση </a:t>
            </a:r>
            <a:r>
              <a:rPr lang="el-GR" sz="2000" b="1" dirty="0"/>
              <a:t>εμπλέκει δύο ή περισσότερες γλώσσες </a:t>
            </a:r>
            <a:r>
              <a:rPr lang="el-GR" sz="2000" dirty="0"/>
              <a:t>και η μεταφορά μηνυμάτων δεν γίνεται μόνο σε </a:t>
            </a:r>
            <a:r>
              <a:rPr lang="el-GR" sz="2000" b="1" dirty="0">
                <a:solidFill>
                  <a:srgbClr val="FF0066"/>
                </a:solidFill>
              </a:rPr>
              <a:t>γλωσσικό</a:t>
            </a:r>
            <a:r>
              <a:rPr lang="el-GR" sz="2000" dirty="0"/>
              <a:t> αλλά και σε </a:t>
            </a:r>
            <a:r>
              <a:rPr lang="el-GR" sz="2000" b="1" dirty="0">
                <a:solidFill>
                  <a:srgbClr val="FF0066"/>
                </a:solidFill>
              </a:rPr>
              <a:t>πολιτισμικό</a:t>
            </a:r>
            <a:r>
              <a:rPr lang="el-GR" sz="2000" dirty="0"/>
              <a:t> επίπεδο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9675" y="2181225"/>
            <a:ext cx="2684463" cy="4246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800" dirty="0"/>
              <a:t>Κατά την παρέμβασή του ο διαμεσολαβητής</a:t>
            </a:r>
          </a:p>
          <a:p>
            <a:pPr>
              <a:defRPr/>
            </a:pPr>
            <a:r>
              <a:rPr lang="el-GR" sz="1800" b="1" dirty="0"/>
              <a:t>επιλέγει να μεταφέρει </a:t>
            </a:r>
            <a:r>
              <a:rPr lang="el-GR" sz="1800" dirty="0"/>
              <a:t>και να εξηγήσει μόνον τα νοήματα που δεν είναι κατανοητά στον άλλο. Επίσης, </a:t>
            </a:r>
            <a:r>
              <a:rPr lang="el-GR" sz="1800" b="1" dirty="0"/>
              <a:t>παραφράζει</a:t>
            </a:r>
            <a:r>
              <a:rPr lang="el-GR" sz="1800" dirty="0"/>
              <a:t> σημεία του γραπτού ή προφορικού κειμένου</a:t>
            </a:r>
          </a:p>
          <a:p>
            <a:pPr>
              <a:defRPr/>
            </a:pPr>
            <a:r>
              <a:rPr lang="el-GR" sz="1800" dirty="0"/>
              <a:t>κατά τρόπο ώστε το άτομο στο οποίο απευθύνεται να καταλάβει (βλ. Δενδρινού</a:t>
            </a:r>
          </a:p>
          <a:p>
            <a:pPr>
              <a:defRPr/>
            </a:pPr>
            <a:r>
              <a:rPr lang="el-GR" sz="1800" dirty="0"/>
              <a:t>&amp; Σταθοπούλου, 2011/2013· Stathopoulou, 2013b, 2015).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563" y="3725863"/>
            <a:ext cx="5592762" cy="2247900"/>
          </a:xfrm>
          <a:prstGeom prst="rect">
            <a:avLst/>
          </a:prstGeom>
          <a:ln w="57150">
            <a:solidFill>
              <a:srgbClr val="CC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000" dirty="0"/>
              <a:t>Η διαμεσολάβηση αποτελεί </a:t>
            </a:r>
            <a:r>
              <a:rPr lang="el-GR" sz="2000" b="1" dirty="0"/>
              <a:t>κοινωνική πρακτική επικοινωνιακής παρέμβασης </a:t>
            </a:r>
            <a:r>
              <a:rPr lang="el-GR" sz="2000" dirty="0"/>
              <a:t>(Dendrinos, 2006) από κάποιον που επιδιώκει να διευκολύνει την επικοινωνία</a:t>
            </a:r>
            <a:r>
              <a:rPr lang="en-US" sz="2000" dirty="0"/>
              <a:t> </a:t>
            </a:r>
            <a:r>
              <a:rPr lang="el-GR" sz="2000" dirty="0"/>
              <a:t>μεταξύ συνομιλητών, αναγνωστών κ.λπ., οι οποίοι δεν έχουν τις ίδιες γνώσεις ή την ίδια επικοινωνιακή επάρκεια</a:t>
            </a:r>
            <a:r>
              <a:rPr lang="en-US" sz="2000" dirty="0"/>
              <a:t> (</a:t>
            </a:r>
            <a:r>
              <a:rPr lang="el-GR" sz="2000" dirty="0"/>
              <a:t>Δενδρινού &amp; Σταθοπούλου, 2011). </a:t>
            </a:r>
          </a:p>
        </p:txBody>
      </p:sp>
      <p:pic>
        <p:nvPicPr>
          <p:cNvPr id="11" name="Picture 2" descr="E:\Maria Stathopoulou_HOME\Documents\2020_ECML_METLA\LOGOS\2020-08-19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95250"/>
            <a:ext cx="1169988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368216" y="228600"/>
            <a:ext cx="8153400" cy="990600"/>
          </a:xfrm>
        </p:spPr>
        <p:txBody>
          <a:bodyPr/>
          <a:lstStyle/>
          <a:p>
            <a:r>
              <a:rPr lang="el-GR" sz="2800" b="1" dirty="0"/>
              <a:t>Εργαλεία για τον Εκπαιδευτικό: </a:t>
            </a:r>
            <a:br>
              <a:rPr lang="el-GR" sz="2800" b="1" dirty="0"/>
            </a:br>
            <a:r>
              <a:rPr lang="el-GR" sz="2800" b="1" dirty="0">
                <a:solidFill>
                  <a:srgbClr val="FF0066"/>
                </a:solidFill>
              </a:rPr>
              <a:t>1. Οδηγός (Ι)  </a:t>
            </a:r>
            <a:endParaRPr lang="en-GB" altLang="en-US" sz="2800" b="1" dirty="0">
              <a:solidFill>
                <a:srgbClr val="FF0066"/>
              </a:solidFill>
            </a:endParaRPr>
          </a:p>
        </p:txBody>
      </p:sp>
      <p:sp>
        <p:nvSpPr>
          <p:cNvPr id="14339" name="Θέση υποσέλιδου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65163" y="6324600"/>
            <a:ext cx="45656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/>
              <a:t>Κέντρο Αριστείας «Πολυγλωσσία και Γλωσσική Πολιτική»</a:t>
            </a:r>
          </a:p>
        </p:txBody>
      </p:sp>
      <p:sp>
        <p:nvSpPr>
          <p:cNvPr id="14340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27000" y="1600201"/>
            <a:ext cx="5051056" cy="2663456"/>
          </a:xfrm>
        </p:spPr>
        <p:txBody>
          <a:bodyPr/>
          <a:lstStyle/>
          <a:p>
            <a:pPr marL="273050" indent="-273050">
              <a:buFont typeface="Wingdings 3" pitchFamily="18" charset="2"/>
              <a:buChar char=""/>
            </a:pPr>
            <a:r>
              <a:rPr lang="el-GR" sz="2000" dirty="0"/>
              <a:t>Τονίζει τη σημασία της ανάπτυξης της διαγλωσσικής επικοινωνιακής ικανότητας των μαθητών μέσα από:</a:t>
            </a:r>
          </a:p>
          <a:p>
            <a:pPr marL="273050" indent="-273050">
              <a:buFontTx/>
              <a:buChar char="-"/>
            </a:pPr>
            <a:r>
              <a:rPr lang="el-GR" sz="2000" dirty="0"/>
              <a:t>την</a:t>
            </a:r>
            <a:r>
              <a:rPr lang="el-GR" sz="2000" b="1" dirty="0"/>
              <a:t> εναλλαγή γλωσσών</a:t>
            </a:r>
            <a:r>
              <a:rPr lang="el-GR" sz="2000" dirty="0"/>
              <a:t>, </a:t>
            </a:r>
          </a:p>
          <a:p>
            <a:pPr marL="273050" indent="-273050">
              <a:buFontTx/>
              <a:buChar char="-"/>
            </a:pPr>
            <a:r>
              <a:rPr lang="el-GR" sz="2000" dirty="0"/>
              <a:t>την </a:t>
            </a:r>
            <a:r>
              <a:rPr lang="el-GR" sz="2000" b="1" dirty="0"/>
              <a:t>ανταλλαγή </a:t>
            </a:r>
            <a:r>
              <a:rPr lang="el-GR" sz="2000" b="1"/>
              <a:t>κοινωνικο-πολιτισμικών στοιχείων</a:t>
            </a:r>
            <a:r>
              <a:rPr lang="el-GR" sz="2000"/>
              <a:t>, </a:t>
            </a:r>
            <a:endParaRPr lang="el-GR" sz="2000" dirty="0"/>
          </a:p>
          <a:p>
            <a:pPr marL="273050" indent="-273050">
              <a:buFontTx/>
              <a:buChar char="-"/>
            </a:pPr>
            <a:r>
              <a:rPr lang="el-GR" sz="2000" dirty="0"/>
              <a:t>την (</a:t>
            </a:r>
            <a:r>
              <a:rPr lang="el-GR" sz="2000" b="1" dirty="0"/>
              <a:t>επανα)διαπραγμάτευση γλωσσικών και πολιτισμικών διαφορών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l-GR" sz="2000" dirty="0"/>
              <a:t>Αντιμετωπίζει τη </a:t>
            </a:r>
            <a:r>
              <a:rPr lang="el-GR" altLang="en-US" sz="2000" b="1" dirty="0"/>
              <a:t>διαφορά</a:t>
            </a:r>
            <a:r>
              <a:rPr lang="el-GR" sz="2000" i="1" dirty="0"/>
              <a:t>, τη </a:t>
            </a:r>
            <a:r>
              <a:rPr lang="el-GR" altLang="en-US" sz="2000" b="1" dirty="0"/>
              <a:t>διαφοροποίηση</a:t>
            </a:r>
            <a:r>
              <a:rPr lang="el-GR" sz="2000" i="1" dirty="0"/>
              <a:t> και </a:t>
            </a:r>
            <a:r>
              <a:rPr lang="el-GR" sz="2000" dirty="0"/>
              <a:t>τη </a:t>
            </a:r>
            <a:r>
              <a:rPr lang="el-GR" altLang="en-US" sz="2000" b="1" dirty="0"/>
              <a:t>διαφορετικότητα</a:t>
            </a:r>
            <a:r>
              <a:rPr lang="el-GR" sz="2000" i="1" dirty="0"/>
              <a:t> </a:t>
            </a:r>
            <a:r>
              <a:rPr lang="el-GR" sz="2000" dirty="0"/>
              <a:t>σε επίπεδο γλωσσών και πολιτισμών ως θετικές έννοιες</a:t>
            </a:r>
          </a:p>
          <a:p>
            <a:pPr marL="273050" indent="-273050">
              <a:buFont typeface="Wingdings 3" pitchFamily="18" charset="2"/>
              <a:buNone/>
            </a:pPr>
            <a:endParaRPr lang="el-GR" altLang="en-US" sz="2000" dirty="0"/>
          </a:p>
          <a:p>
            <a:pPr marL="273050" indent="-273050">
              <a:buFont typeface="Wingdings 3" pitchFamily="18" charset="2"/>
              <a:buNone/>
            </a:pPr>
            <a:endParaRPr lang="el-GR" altLang="en-US" sz="2000" b="1" dirty="0"/>
          </a:p>
        </p:txBody>
      </p:sp>
      <p:pic>
        <p:nvPicPr>
          <p:cNvPr id="8" name="Picture 2" descr="E:\Maria Stathopoulou_HOME\Documents\2020_ECML_METLA\LOGOS\2020-08-19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95250"/>
            <a:ext cx="1169988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539562" y="1533467"/>
            <a:ext cx="3444949" cy="5201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l-GR" altLang="en-US" sz="2000" b="1" dirty="0"/>
              <a:t>Απώτερος στόχος</a:t>
            </a:r>
            <a:r>
              <a:rPr lang="el-GR" altLang="en-US" sz="2000" dirty="0"/>
              <a:t>: να παρουσιαστεί μια σειρά </a:t>
            </a:r>
            <a:r>
              <a:rPr lang="el-GR" altLang="en-US" sz="2000" i="1" dirty="0">
                <a:solidFill>
                  <a:srgbClr val="FF0066"/>
                </a:solidFill>
              </a:rPr>
              <a:t>προτάσεων</a:t>
            </a:r>
            <a:r>
              <a:rPr lang="el-GR" altLang="en-US" sz="2000" dirty="0"/>
              <a:t> για το πώς μπορεί να ενσωματωθεί αποτελεσματικά η διαμεσολάβηση στις εκπαιδευτικές πρακτικές ώστε να μπορεί ο/η εκπαιδευτικός να ενισχύσει τις δεξιότητες παράλληλης χρήσης γλωσσών των μαθητών του/της</a:t>
            </a:r>
          </a:p>
          <a:p>
            <a:pPr eaLnBrk="1" hangingPunct="1">
              <a:defRPr/>
            </a:pPr>
            <a:endParaRPr lang="el-GR" altLang="en-US" sz="1200" dirty="0"/>
          </a:p>
          <a:p>
            <a:pPr eaLnBrk="1" hangingPunct="1">
              <a:defRPr/>
            </a:pPr>
            <a:r>
              <a:rPr lang="el-GR" sz="2000" b="1" dirty="0">
                <a:latin typeface="Calibri" pitchFamily="34" charset="0"/>
                <a:cs typeface="Calibri" pitchFamily="34" charset="0"/>
              </a:rPr>
              <a:t>Περιλαμβάνει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 Κατευθύνσεις για διαφοροποίηση και προσαρμογή στα διάφορα εκπαιδευτικά περιβάλλοντα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l-GR" altLang="en-US" sz="2000" dirty="0"/>
          </a:p>
        </p:txBody>
      </p:sp>
      <p:pic>
        <p:nvPicPr>
          <p:cNvPr id="9" name="Picture 2" descr="ecml celv's stre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2858" y="148855"/>
            <a:ext cx="1102974" cy="1102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07744" y="247654"/>
          <a:ext cx="4200525" cy="695940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1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/>
                        <a:t>ACTIVITY TITLE</a:t>
                      </a:r>
                      <a:endParaRPr lang="el-GR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/>
                        <a:t>LEVEL</a:t>
                      </a:r>
                      <a:endParaRPr lang="el-GR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/>
                        <a:t>LANGUAGE 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/>
                        <a:t>(source texts)</a:t>
                      </a:r>
                      <a:endParaRPr lang="el-GR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/>
                        <a:t>LANGUAGE B (FL)</a:t>
                      </a:r>
                      <a:endParaRPr lang="el-GR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66">
                <a:tc rowSpan="4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1. </a:t>
                      </a:r>
                      <a:r>
                        <a:rPr lang="el-GR" sz="1200" b="1" dirty="0">
                          <a:latin typeface="Arial Narrow" pitchFamily="34" charset="0"/>
                        </a:rPr>
                        <a:t>Grocery list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</a:rPr>
                        <a:t>A1 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English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Finnish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6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Greek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9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Greek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9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Greek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5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2. </a:t>
                      </a:r>
                      <a:r>
                        <a:rPr lang="el-GR" sz="1200" b="1" dirty="0">
                          <a:latin typeface="Arial Narrow" pitchFamily="34" charset="0"/>
                        </a:rPr>
                        <a:t>Lost dog 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</a:rPr>
                        <a:t>A2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Greek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Finnish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 pitchFamily="34" charset="0"/>
                        </a:rPr>
                        <a:t>3. </a:t>
                      </a:r>
                      <a:r>
                        <a:rPr lang="el-GR" sz="1200" b="1">
                          <a:latin typeface="Arial Narrow" pitchFamily="34" charset="0"/>
                        </a:rPr>
                        <a:t>Face masks</a:t>
                      </a:r>
                      <a:endParaRPr lang="el-GR" sz="1200" b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Maltese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4. Film making competition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B1 </a:t>
                      </a:r>
                      <a:endParaRPr lang="el-GR" sz="1200" b="1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English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Italian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5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5. At The Airport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Finnish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Greek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Greek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Finnish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6. </a:t>
                      </a: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Arial"/>
                        </a:rPr>
                        <a:t>Students’ housing problems</a:t>
                      </a:r>
                      <a:endParaRPr lang="el-GR" sz="1200" b="1" i="0" u="none" strike="noStrike" cap="none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C2</a:t>
                      </a:r>
                      <a:endParaRPr lang="el-GR" sz="1200" b="1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French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German/English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7. </a:t>
                      </a:r>
                      <a:r>
                        <a:rPr lang="el-GR" sz="1200" b="1" dirty="0">
                          <a:latin typeface="Arial Narrow" pitchFamily="34" charset="0"/>
                        </a:rPr>
                        <a:t>Maths family connect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Italian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8. </a:t>
                      </a:r>
                      <a:r>
                        <a:rPr lang="el-GR" sz="1200" b="1" dirty="0">
                          <a:latin typeface="Arial Narrow" pitchFamily="34" charset="0"/>
                        </a:rPr>
                        <a:t>T-shirt competition 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Italian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 pitchFamily="34" charset="0"/>
                        </a:rPr>
                        <a:t>9. </a:t>
                      </a:r>
                      <a:r>
                        <a:rPr lang="el-GR" sz="1200" b="1">
                          <a:latin typeface="Arial Narrow" pitchFamily="34" charset="0"/>
                        </a:rPr>
                        <a:t>What’s up app</a:t>
                      </a:r>
                      <a:endParaRPr lang="el-GR" sz="1200" b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Other 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10. A Visitor from Mexico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Spanish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English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11. A Londoner in Greece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B2</a:t>
                      </a:r>
                      <a:endParaRPr lang="el-GR" sz="1200" b="1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Greek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12. </a:t>
                      </a:r>
                      <a:r>
                        <a:rPr lang="en-US" sz="1200" b="1" dirty="0" err="1">
                          <a:latin typeface="Arial Narrow" pitchFamily="34" charset="0"/>
                        </a:rPr>
                        <a:t>Covid</a:t>
                      </a:r>
                      <a:r>
                        <a:rPr lang="en-US" sz="1200" b="1" dirty="0">
                          <a:latin typeface="Arial Narrow" pitchFamily="34" charset="0"/>
                        </a:rPr>
                        <a:t> and manipulation 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B2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German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English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13. Healthy diet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B2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Greek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56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14. </a:t>
                      </a:r>
                      <a:r>
                        <a:rPr lang="el-GR" sz="1200" b="1" dirty="0">
                          <a:latin typeface="Arial Narrow" pitchFamily="34" charset="0"/>
                        </a:rPr>
                        <a:t>Student-Teacher e-communication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</a:rPr>
                        <a:t>B2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Finnish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Greek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Finnish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Greek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6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15. First-aid poster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B2 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Finnish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English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5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Greek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English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67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16. First-aid telephone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B2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Finnish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English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5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Greek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English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5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German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French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55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German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Other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Arial Narrow" pitchFamily="34" charset="0"/>
                        </a:rPr>
                        <a:t>17. Internet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00000"/>
                          </a:solidFill>
                        </a:rPr>
                        <a:t>C1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English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Greek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46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18. Literature 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C1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Any L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French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Any L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Arabic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8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19. Celebrating the Mother Day in Portugal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/>
                        <a:t>English </a:t>
                      </a:r>
                      <a:endParaRPr lang="el-GR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Portuguese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9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20. A Mexican in my town</a:t>
                      </a:r>
                      <a:endParaRPr lang="el-GR" sz="12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B1</a:t>
                      </a:r>
                      <a:endParaRPr lang="el-GR" sz="12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German 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Spanish</a:t>
                      </a:r>
                      <a:endParaRPr lang="el-G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5" marR="31275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/>
          <a:srcRect l="27969" t="24306" r="27500" b="20417"/>
          <a:stretch>
            <a:fillRect/>
          </a:stretch>
        </p:blipFill>
        <p:spPr bwMode="auto">
          <a:xfrm>
            <a:off x="135566" y="1793089"/>
            <a:ext cx="4564026" cy="418240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V="1">
            <a:off x="4164806" y="3248025"/>
            <a:ext cx="571500" cy="209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75348" y="3157870"/>
            <a:ext cx="1607344" cy="461665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106319" y="132907"/>
            <a:ext cx="7936826" cy="990600"/>
          </a:xfrm>
        </p:spPr>
        <p:txBody>
          <a:bodyPr/>
          <a:lstStyle/>
          <a:p>
            <a:r>
              <a:rPr lang="el-GR" sz="2800" b="1" dirty="0"/>
              <a:t>Εργαλεία για τον Εκπαιδευτικό: </a:t>
            </a:r>
            <a:br>
              <a:rPr lang="el-GR" sz="2800" b="1" dirty="0"/>
            </a:br>
            <a:r>
              <a:rPr lang="el-GR" sz="2800" b="1" dirty="0">
                <a:solidFill>
                  <a:srgbClr val="FF0066"/>
                </a:solidFill>
              </a:rPr>
              <a:t>1. Οδηγός (ΙΙ) </a:t>
            </a:r>
            <a:endParaRPr lang="en-GB" altLang="en-US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106319" y="132907"/>
            <a:ext cx="7936826" cy="990600"/>
          </a:xfrm>
        </p:spPr>
        <p:txBody>
          <a:bodyPr/>
          <a:lstStyle/>
          <a:p>
            <a:r>
              <a:rPr lang="el-GR" sz="2800" b="1" dirty="0"/>
              <a:t>Εργαλεία για τον Εκπαιδευτικό: </a:t>
            </a:r>
            <a:br>
              <a:rPr lang="el-GR" sz="2800" b="1" dirty="0"/>
            </a:br>
            <a:r>
              <a:rPr lang="el-GR" sz="2800" b="1" dirty="0">
                <a:solidFill>
                  <a:srgbClr val="FF0066"/>
                </a:solidFill>
              </a:rPr>
              <a:t>1. Οδηγός (ΙΙΙ</a:t>
            </a:r>
            <a:r>
              <a:rPr lang="en-US" sz="2800" b="1" dirty="0">
                <a:solidFill>
                  <a:srgbClr val="FF0066"/>
                </a:solidFill>
              </a:rPr>
              <a:t>)</a:t>
            </a:r>
            <a:endParaRPr lang="en-GB" altLang="en-US" sz="2800" b="1" dirty="0">
              <a:solidFill>
                <a:srgbClr val="FF00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8412" t="28621" r="36294" b="8392"/>
          <a:stretch>
            <a:fillRect/>
          </a:stretch>
        </p:blipFill>
        <p:spPr bwMode="auto">
          <a:xfrm>
            <a:off x="161461" y="1562986"/>
            <a:ext cx="3932074" cy="5020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28765" t="22745" r="36206" b="13098"/>
          <a:stretch>
            <a:fillRect/>
          </a:stretch>
        </p:blipFill>
        <p:spPr bwMode="auto">
          <a:xfrm rot="268320">
            <a:off x="4154454" y="1560735"/>
            <a:ext cx="4819425" cy="496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983265" y="1093828"/>
            <a:ext cx="2632829" cy="646331"/>
          </a:xfrm>
          <a:prstGeom prst="rect">
            <a:avLst/>
          </a:prstGeom>
          <a:solidFill>
            <a:srgbClr val="F6286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Φιλικά προς τον αναγνώστη πλαίσια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endParaRPr lang="el-GR" sz="1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757425">
            <a:off x="5750735" y="895354"/>
            <a:ext cx="2632829" cy="369332"/>
          </a:xfrm>
          <a:prstGeom prst="rect">
            <a:avLst/>
          </a:prstGeom>
          <a:solidFill>
            <a:srgbClr val="F6286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Ποικιλία παραδειγμάτων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106319" y="132907"/>
            <a:ext cx="7936826" cy="990600"/>
          </a:xfrm>
        </p:spPr>
        <p:txBody>
          <a:bodyPr/>
          <a:lstStyle/>
          <a:p>
            <a:r>
              <a:rPr lang="el-GR" sz="2800" b="1" dirty="0"/>
              <a:t>Εργαλεία για τον Εκπαιδευτικό: </a:t>
            </a:r>
            <a:br>
              <a:rPr lang="el-GR" sz="2800" b="1" dirty="0"/>
            </a:br>
            <a:r>
              <a:rPr lang="el-GR" sz="2800" b="1" dirty="0">
                <a:solidFill>
                  <a:srgbClr val="FF0066"/>
                </a:solidFill>
              </a:rPr>
              <a:t>1. Οδηγός (Ι</a:t>
            </a:r>
            <a:r>
              <a:rPr lang="en-US" sz="2800" b="1" dirty="0">
                <a:solidFill>
                  <a:srgbClr val="FF0066"/>
                </a:solidFill>
              </a:rPr>
              <a:t>V)</a:t>
            </a:r>
            <a:endParaRPr lang="en-GB" altLang="en-US" sz="2800" b="1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1171" y="4804590"/>
            <a:ext cx="2632829" cy="646331"/>
          </a:xfrm>
          <a:prstGeom prst="rect">
            <a:avLst/>
          </a:prstGeom>
          <a:solidFill>
            <a:srgbClr val="F6286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Ποικιλία εικόνων και οπτικού υλικού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7EC55E7-2D7A-4224-96E8-FAE57D3F04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149"/>
            <a:ext cx="6325746" cy="5241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metla tasks"/>
          <p:cNvPicPr>
            <a:picLocks noChangeAspect="1" noChangeArrowheads="1"/>
          </p:cNvPicPr>
          <p:nvPr/>
        </p:nvPicPr>
        <p:blipFill>
          <a:blip r:embed="rId4"/>
          <a:srcRect t="55685"/>
          <a:stretch>
            <a:fillRect/>
          </a:stretch>
        </p:blipFill>
        <p:spPr bwMode="auto">
          <a:xfrm rot="733071">
            <a:off x="4335749" y="1086088"/>
            <a:ext cx="4556124" cy="287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106319" y="132907"/>
            <a:ext cx="7936826" cy="990600"/>
          </a:xfrm>
        </p:spPr>
        <p:txBody>
          <a:bodyPr/>
          <a:lstStyle/>
          <a:p>
            <a:r>
              <a:rPr lang="el-GR" sz="2800" b="1" dirty="0"/>
              <a:t>Εργαλεία για τον Εκπαιδευτικό: </a:t>
            </a:r>
            <a:br>
              <a:rPr lang="el-GR" sz="2800" b="1" dirty="0"/>
            </a:br>
            <a:r>
              <a:rPr lang="el-GR" sz="2800" b="1" dirty="0">
                <a:solidFill>
                  <a:srgbClr val="FF0066"/>
                </a:solidFill>
              </a:rPr>
              <a:t>1. Οδηγός (</a:t>
            </a:r>
            <a:r>
              <a:rPr lang="en-US" sz="2800" b="1" dirty="0">
                <a:solidFill>
                  <a:srgbClr val="FF0066"/>
                </a:solidFill>
              </a:rPr>
              <a:t>V)</a:t>
            </a:r>
            <a:endParaRPr lang="en-GB" altLang="en-US" sz="2800" b="1" dirty="0">
              <a:solidFill>
                <a:srgbClr val="FF0066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24882" t="22902" r="33471" b="16863"/>
          <a:stretch>
            <a:fillRect/>
          </a:stretch>
        </p:blipFill>
        <p:spPr bwMode="auto">
          <a:xfrm>
            <a:off x="0" y="2488019"/>
            <a:ext cx="5401340" cy="43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 l="22725" t="26133" r="21775" b="35067"/>
          <a:stretch>
            <a:fillRect/>
          </a:stretch>
        </p:blipFill>
        <p:spPr bwMode="auto">
          <a:xfrm>
            <a:off x="3285460" y="584791"/>
            <a:ext cx="5858540" cy="334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 rot="319377">
            <a:off x="5713728" y="4719530"/>
            <a:ext cx="2632829" cy="1477328"/>
          </a:xfrm>
          <a:prstGeom prst="rect">
            <a:avLst/>
          </a:prstGeom>
          <a:solidFill>
            <a:srgbClr val="F6286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Οδηγίες για τον εκπαιδευτικό ενσωματωμένες με τη μορφή σχολίων στο κείμενο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7101</TotalTime>
  <Words>1065</Words>
  <Application>Microsoft Macintosh PowerPoint</Application>
  <PresentationFormat>On-screen Show (4:3)</PresentationFormat>
  <Paragraphs>222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</vt:lpstr>
      <vt:lpstr>Arial Black</vt:lpstr>
      <vt:lpstr>Arial Narrow</vt:lpstr>
      <vt:lpstr>Calibri</vt:lpstr>
      <vt:lpstr>Times New Roman</vt:lpstr>
      <vt:lpstr>Tw Cen MT</vt:lpstr>
      <vt:lpstr>Verdana</vt:lpstr>
      <vt:lpstr>Wingdings</vt:lpstr>
      <vt:lpstr>Wingdings 2</vt:lpstr>
      <vt:lpstr>Wingdings 3</vt:lpstr>
      <vt:lpstr>Median</vt:lpstr>
      <vt:lpstr>PowerPoint Presentation</vt:lpstr>
      <vt:lpstr>PowerPoint Presentation</vt:lpstr>
      <vt:lpstr>Στόχος και παραγόμενα έργου</vt:lpstr>
      <vt:lpstr>Τι είναι η διαγλωσσική διαμεσολάβηση; </vt:lpstr>
      <vt:lpstr>Εργαλεία για τον Εκπαιδευτικό:  1. Οδηγός (Ι)  </vt:lpstr>
      <vt:lpstr>Εργαλεία για τον Εκπαιδευτικό:  1. Οδηγός (ΙΙ) </vt:lpstr>
      <vt:lpstr>Εργαλεία για τον Εκπαιδευτικό:  1. Οδηγός (ΙΙΙ)</vt:lpstr>
      <vt:lpstr>Εργαλεία για τον Εκπαιδευτικό:  1. Οδηγός (ΙV)</vt:lpstr>
      <vt:lpstr>Εργαλεία για τον Εκπαιδευτικό:  1. Οδηγός (V)</vt:lpstr>
      <vt:lpstr>Εργαλεία για τον Εκπαιδευτικό:  2. Αποθετήριο δραστηριοτήτων</vt:lpstr>
      <vt:lpstr>Τι περιλαμβάνει η κάθε δραστηριότητα; </vt:lpstr>
      <vt:lpstr>Άλλα εργαλεία: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</dc:title>
  <dc:creator>Maria Stathopoulou</dc:creator>
  <cp:lastModifiedBy>Bessie Dendrinos</cp:lastModifiedBy>
  <cp:revision>583</cp:revision>
  <dcterms:created xsi:type="dcterms:W3CDTF">2007-09-17T17:16:14Z</dcterms:created>
  <dcterms:modified xsi:type="dcterms:W3CDTF">2021-10-29T10:52:12Z</dcterms:modified>
</cp:coreProperties>
</file>